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9" r:id="rId4"/>
    <p:sldId id="270" r:id="rId5"/>
    <p:sldId id="271" r:id="rId6"/>
    <p:sldId id="272" r:id="rId7"/>
    <p:sldId id="276" r:id="rId8"/>
    <p:sldId id="268" r:id="rId9"/>
    <p:sldId id="274" r:id="rId10"/>
    <p:sldId id="277" r:id="rId11"/>
    <p:sldId id="263" r:id="rId12"/>
    <p:sldId id="256" r:id="rId13"/>
    <p:sldId id="264" r:id="rId14"/>
    <p:sldId id="275" r:id="rId15"/>
    <p:sldId id="278" r:id="rId16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79C-D02D-4B7C-8654-692C63376C5D}" type="datetimeFigureOut">
              <a:rPr lang="it-IT" smtClean="0"/>
              <a:t>06/01/2023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FE2-E526-4012-9299-35DCB8C6A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97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79C-D02D-4B7C-8654-692C63376C5D}" type="datetimeFigureOut">
              <a:rPr lang="it-IT" smtClean="0"/>
              <a:t>06/01/2023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FE2-E526-4012-9299-35DCB8C6A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18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79C-D02D-4B7C-8654-692C63376C5D}" type="datetimeFigureOut">
              <a:rPr lang="it-IT" smtClean="0"/>
              <a:t>06/01/2023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FE2-E526-4012-9299-35DCB8C6A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03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79C-D02D-4B7C-8654-692C63376C5D}" type="datetimeFigureOut">
              <a:rPr lang="it-IT" smtClean="0"/>
              <a:t>06/01/2023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FE2-E526-4012-9299-35DCB8C6A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26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79C-D02D-4B7C-8654-692C63376C5D}" type="datetimeFigureOut">
              <a:rPr lang="it-IT" smtClean="0"/>
              <a:t>06/01/2023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FE2-E526-4012-9299-35DCB8C6A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28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79C-D02D-4B7C-8654-692C63376C5D}" type="datetimeFigureOut">
              <a:rPr lang="it-IT" smtClean="0"/>
              <a:t>06/01/2023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FE2-E526-4012-9299-35DCB8C6A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40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79C-D02D-4B7C-8654-692C63376C5D}" type="datetimeFigureOut">
              <a:rPr lang="it-IT" smtClean="0"/>
              <a:t>06/01/2023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FE2-E526-4012-9299-35DCB8C6A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79C-D02D-4B7C-8654-692C63376C5D}" type="datetimeFigureOut">
              <a:rPr lang="it-IT" smtClean="0"/>
              <a:t>06/01/2023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FE2-E526-4012-9299-35DCB8C6A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65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79C-D02D-4B7C-8654-692C63376C5D}" type="datetimeFigureOut">
              <a:rPr lang="it-IT" smtClean="0"/>
              <a:t>06/01/2023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FE2-E526-4012-9299-35DCB8C6A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92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79C-D02D-4B7C-8654-692C63376C5D}" type="datetimeFigureOut">
              <a:rPr lang="it-IT" smtClean="0"/>
              <a:t>06/01/2023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FE2-E526-4012-9299-35DCB8C6A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6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79C-D02D-4B7C-8654-692C63376C5D}" type="datetimeFigureOut">
              <a:rPr lang="it-IT" smtClean="0"/>
              <a:t>06/01/2023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FE2-E526-4012-9299-35DCB8C6A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50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A79C-D02D-4B7C-8654-692C63376C5D}" type="datetimeFigureOut">
              <a:rPr lang="it-IT" smtClean="0"/>
              <a:t>06/01/2023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DCFE2-E526-4012-9299-35DCB8C6A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06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ravenna@leganavale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0816" y="1454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astellar" panose="020A0402060406010301" pitchFamily="18" charset="0"/>
              </a:rPr>
              <a:t>LEGA NAVALE SEZIONE DI RAVENNA</a:t>
            </a:r>
            <a:endParaRPr lang="it-IT" dirty="0">
              <a:solidFill>
                <a:srgbClr val="00206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ATTIVITA’ 2023</a:t>
            </a:r>
          </a:p>
          <a:p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81284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</a:t>
            </a:r>
            <a:r>
              <a:rPr lang="it-IT" b="1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VELEGGIATA DEL CANDIANO</a:t>
            </a:r>
            <a:br>
              <a:rPr lang="it-IT" b="1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b="1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it-IT" b="1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       6-7 MAGGIO</a:t>
            </a:r>
            <a:endParaRPr lang="it-IT" b="1" i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3657600" lvl="8" indent="0">
              <a:buNone/>
            </a:pPr>
            <a:r>
              <a:rPr lang="it-IT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it-IT" sz="40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 MAGGIO</a:t>
            </a:r>
            <a:endParaRPr lang="it-IT" sz="4000" dirty="0">
              <a:ln w="0">
                <a:solidFill>
                  <a:srgbClr val="0070C0"/>
                </a:solidFill>
              </a:ln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VELEGGIATA DA MARINA ALLA DARSENA DI CITTA’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SERATA MUSICALE E CENA IN DARSENA - PERNOTTAMENTO</a:t>
            </a:r>
          </a:p>
          <a:p>
            <a:pPr marL="0" indent="0">
              <a:buNone/>
            </a:pPr>
            <a:r>
              <a:rPr lang="it-IT" dirty="0" smtClean="0"/>
              <a:t>  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PREMIAZIONI E RITORNO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135153" y="3881735"/>
            <a:ext cx="3715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7 MAGGIO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7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VELEGGIATA ADRIATICA DELLE SEZIONI LNI</a:t>
            </a:r>
            <a:b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		</a:t>
            </a: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1-7 </a:t>
            </a:r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LUGLIO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1825625"/>
            <a:ext cx="10894454" cy="4351338"/>
          </a:xfrm>
        </p:spPr>
        <p:txBody>
          <a:bodyPr>
            <a:normAutofit/>
          </a:bodyPr>
          <a:lstStyle/>
          <a:p>
            <a:r>
              <a:rPr lang="it-IT" dirty="0"/>
              <a:t>1 luglio 	RAVENNA – RIMINI   </a:t>
            </a:r>
            <a:r>
              <a:rPr lang="it-IT" dirty="0" smtClean="0"/>
              <a:t>             mg </a:t>
            </a:r>
            <a:r>
              <a:rPr lang="it-IT" dirty="0"/>
              <a:t>30 </a:t>
            </a:r>
          </a:p>
          <a:p>
            <a:r>
              <a:rPr lang="it-IT" dirty="0"/>
              <a:t>2 luglio	RIMINI – SENIGALLIA	</a:t>
            </a:r>
            <a:r>
              <a:rPr lang="it-IT" dirty="0" smtClean="0"/>
              <a:t>     mg 39</a:t>
            </a:r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3 luglio 	</a:t>
            </a:r>
            <a:r>
              <a:rPr lang="it-IT" dirty="0" smtClean="0">
                <a:solidFill>
                  <a:srgbClr val="FF0000"/>
                </a:solidFill>
              </a:rPr>
              <a:t>SOSTA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4 </a:t>
            </a:r>
            <a:r>
              <a:rPr lang="it-IT" sz="2800" dirty="0">
                <a:solidFill>
                  <a:srgbClr val="FF0000"/>
                </a:solidFill>
              </a:rPr>
              <a:t>luglio	</a:t>
            </a:r>
            <a:r>
              <a:rPr lang="it-IT" sz="2800" dirty="0" smtClean="0">
                <a:solidFill>
                  <a:srgbClr val="FF0000"/>
                </a:solidFill>
              </a:rPr>
              <a:t>SOSTA     </a:t>
            </a:r>
          </a:p>
          <a:p>
            <a:r>
              <a:rPr lang="it-IT" dirty="0"/>
              <a:t>5</a:t>
            </a:r>
            <a:r>
              <a:rPr lang="it-IT" dirty="0" smtClean="0"/>
              <a:t> </a:t>
            </a:r>
            <a:r>
              <a:rPr lang="it-IT" dirty="0"/>
              <a:t>luglio	</a:t>
            </a:r>
            <a:r>
              <a:rPr lang="it-IT" dirty="0" smtClean="0"/>
              <a:t>SENIGALLIA - RICCIONE </a:t>
            </a:r>
            <a:r>
              <a:rPr lang="it-IT" dirty="0"/>
              <a:t>	</a:t>
            </a:r>
            <a:r>
              <a:rPr lang="it-IT" dirty="0" smtClean="0"/>
              <a:t>      mg 35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6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luglio       SOSTA     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7</a:t>
            </a:r>
            <a:r>
              <a:rPr lang="it-IT" dirty="0" smtClean="0"/>
              <a:t> </a:t>
            </a:r>
            <a:r>
              <a:rPr lang="it-IT" dirty="0"/>
              <a:t>luglio 	RICCIONE – RAVENNA	</a:t>
            </a:r>
            <a:r>
              <a:rPr lang="it-IT" dirty="0" smtClean="0"/>
              <a:t>      mg 31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24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668" y="0"/>
            <a:ext cx="10333149" cy="798490"/>
          </a:xfrm>
        </p:spPr>
        <p:txBody>
          <a:bodyPr>
            <a:normAutofit/>
          </a:bodyPr>
          <a:lstStyle/>
          <a:p>
            <a:pPr algn="l"/>
            <a:r>
              <a:rPr lang="it-IT" sz="2400" dirty="0" smtClean="0">
                <a:solidFill>
                  <a:srgbClr val="FF0000"/>
                </a:solidFill>
              </a:rPr>
              <a:t>VELEGGIATE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69454" y="706597"/>
            <a:ext cx="85545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VELEGGIATA DEL REDENTORE</a:t>
            </a:r>
          </a:p>
          <a:p>
            <a:pPr algn="ctr"/>
            <a:r>
              <a:rPr lang="it-IT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12-16 LUGLIO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5" y="3972760"/>
            <a:ext cx="2730856" cy="1820571"/>
          </a:xfrm>
          <a:prstGeom prst="rect">
            <a:avLst/>
          </a:prstGeom>
        </p:spPr>
      </p:pic>
      <p:pic>
        <p:nvPicPr>
          <p:cNvPr id="6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45" y="3984264"/>
            <a:ext cx="2936783" cy="1831364"/>
          </a:xfrm>
        </p:spPr>
      </p:pic>
      <p:pic>
        <p:nvPicPr>
          <p:cNvPr id="9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96" y="3995294"/>
            <a:ext cx="2901407" cy="1809304"/>
          </a:xfr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71" y="3972760"/>
            <a:ext cx="2885251" cy="182057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96" y="3965998"/>
            <a:ext cx="2740999" cy="18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VELEGGIATA VENEZIA CROAZIA</a:t>
            </a:r>
            <a:b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</a:t>
            </a: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       16-26 LUGLIO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VENEZIA  ______________________________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05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HOUS BOATS  CANAL DU MIDI – FRANCIA</a:t>
            </a:r>
            <a:b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	</a:t>
            </a: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26 AGOSTO  2 SETTEMBRE</a:t>
            </a:r>
            <a:endParaRPr lang="it-IT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 PORT CASSAFIE’RES A HOMS  CON VISITE A NARBONNE E TOULUS</a:t>
            </a:r>
            <a:endParaRPr lang="it-IT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1" y="2665926"/>
            <a:ext cx="2525563" cy="180687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08" y="2665926"/>
            <a:ext cx="2657162" cy="180687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14" y="2665926"/>
            <a:ext cx="2808578" cy="186740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8" y="4765183"/>
            <a:ext cx="2632680" cy="175045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54108" y="4777733"/>
            <a:ext cx="2613804" cy="17379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146544" y="4765183"/>
            <a:ext cx="2571417" cy="170971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36" y="2691685"/>
            <a:ext cx="2769834" cy="184164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75014" y="4765183"/>
            <a:ext cx="2826506" cy="17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DOMENICA  29 </a:t>
            </a:r>
            <a:r>
              <a:rPr lang="it-IT" dirty="0" smtClean="0"/>
              <a:t> GENNAIO  </a:t>
            </a:r>
            <a:r>
              <a:rPr lang="it-IT" dirty="0" smtClean="0"/>
              <a:t>	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MIANI  PRANZO ALLA BOLOGNESE</a:t>
            </a:r>
          </a:p>
          <a:p>
            <a:r>
              <a:rPr lang="it-IT" dirty="0" smtClean="0"/>
              <a:t>DOMENICA    5  FEBBRAIO	 </a:t>
            </a:r>
            <a:r>
              <a:rPr lang="it-IT" dirty="0" smtClean="0"/>
              <a:t>SLAMITZ</a:t>
            </a:r>
          </a:p>
          <a:p>
            <a:r>
              <a:rPr lang="it-IT" dirty="0" smtClean="0"/>
              <a:t>DOMENICA  26  FEBBRAIO</a:t>
            </a:r>
            <a:r>
              <a:rPr lang="it-IT" dirty="0" smtClean="0">
                <a:solidFill>
                  <a:srgbClr val="FF0000"/>
                </a:solidFill>
              </a:rPr>
              <a:t>	</a:t>
            </a:r>
            <a:r>
              <a:rPr lang="it-IT" dirty="0" smtClean="0"/>
              <a:t> ALBINA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SABATO 	  11  FEBBRAIO         	 CORSO meteo  1 pomeriggio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DOMENICA   12  FEBBRAIO        	 CORSO meteo  2 pomeriggio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SABATO         18  FEBBRAIO        	 CORSO meteo  3 pomeriggio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DOMENICA   19  FEBBRAIO        	 CORSO meteo  4 pomeriggio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SABATO         22  APRILE 	   	 CORSO motore </a:t>
            </a:r>
            <a:r>
              <a:rPr lang="it-IT" dirty="0" smtClean="0"/>
              <a:t>pranzo di lavoro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DOMENICA   23  APRILE 		 CORSO motore </a:t>
            </a:r>
            <a:r>
              <a:rPr lang="it-IT" dirty="0" smtClean="0"/>
              <a:t>pranzo di lavoro</a:t>
            </a:r>
            <a:endParaRPr lang="it-IT" dirty="0" smtClean="0"/>
          </a:p>
          <a:p>
            <a:r>
              <a:rPr lang="it-IT" dirty="0" smtClean="0"/>
              <a:t>DOMENICA  </a:t>
            </a:r>
            <a:r>
              <a:rPr lang="it-IT" dirty="0" smtClean="0"/>
              <a:t> 30  APRILE</a:t>
            </a:r>
            <a:r>
              <a:rPr lang="it-IT" dirty="0" smtClean="0"/>
              <a:t>		</a:t>
            </a:r>
            <a:r>
              <a:rPr lang="it-IT" dirty="0" smtClean="0"/>
              <a:t> ALBINA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765668" y="468833"/>
            <a:ext cx="5939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PRANZI   INVERNALI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80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881093"/>
            <a:ext cx="10515600" cy="1295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i="1" dirty="0" smtClean="0"/>
              <a:t>			         </a:t>
            </a:r>
            <a:r>
              <a:rPr lang="it-IT" sz="4000" b="1" i="1" dirty="0" smtClean="0">
                <a:solidFill>
                  <a:srgbClr val="FF0000"/>
                </a:solidFill>
              </a:rPr>
              <a:t>Con </a:t>
            </a:r>
            <a:r>
              <a:rPr lang="it-IT" sz="4000" b="1" i="1" dirty="0">
                <a:solidFill>
                  <a:srgbClr val="FF0000"/>
                </a:solidFill>
              </a:rPr>
              <a:t>il vostro aiuto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4000" b="1" i="1" dirty="0" smtClean="0">
                <a:solidFill>
                  <a:srgbClr val="FF0000"/>
                </a:solidFill>
              </a:rPr>
              <a:t>                         RITORNIAMO </a:t>
            </a:r>
            <a:r>
              <a:rPr lang="it-IT" sz="4000" b="1" i="1" dirty="0">
                <a:solidFill>
                  <a:srgbClr val="FF0000"/>
                </a:solidFill>
              </a:rPr>
              <a:t>A VOLARE</a:t>
            </a:r>
            <a:endParaRPr lang="it-IT" sz="4000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pic>
        <p:nvPicPr>
          <p:cNvPr id="4" name="Immagine 3" descr="C:\Users\IVO\Desktop\LNI RAVENNA\foto sede collezione\ora voliam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63" y="212665"/>
            <a:ext cx="6918960" cy="4178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02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			    </a:t>
            </a: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METEO </a:t>
            </a: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b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dirty="0" smtClean="0"/>
              <a:t>		sabato	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11 FEBBRAIO ore 14-17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8352" y="19286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CARTEGGIO METEO (include un ripasso)</a:t>
            </a: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it-IT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QUESTO CORSO DIMOSTRA COME FARE UNA PREVISIONE TENENDO CONTO DEL PERCORSO CHE FAREMO  DURANTE LA NAVIGAZIONE</a:t>
            </a:r>
          </a:p>
          <a:p>
            <a:pPr marL="0" indent="0">
              <a:buNone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0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			     METEO 2</a:t>
            </a: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  domenica 12 FEBBRAIO  ore 15-18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b="1" dirty="0" smtClean="0">
                <a:solidFill>
                  <a:srgbClr val="FF0000"/>
                </a:solidFill>
              </a:rPr>
              <a:t>FISICA E REGOLAZIONI </a:t>
            </a:r>
          </a:p>
          <a:p>
            <a:pPr marL="0" indent="0">
              <a:buNone/>
            </a:pPr>
            <a:endParaRPr lang="it-IT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LA SPIEGAZIONE DELLA FISICA «PRATICA» CHE C’E’ DIETRO ALLA VELA, NONCHE’ LA SPIEGAZIONE DELLE MANOVRE E DELLE REGOLAZIONI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5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			METEO 3</a:t>
            </a:r>
            <a:b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sabato 18 FEBBRAIO ore 14-17	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 smtClean="0">
                <a:solidFill>
                  <a:srgbClr val="FF0000"/>
                </a:solidFill>
              </a:rPr>
              <a:t>ORGANIZZAZIONE DELL’EQUIPAGGIO</a:t>
            </a:r>
          </a:p>
          <a:p>
            <a:pPr marL="0" indent="0">
              <a:buNone/>
            </a:pPr>
            <a:endParaRPr lang="it-IT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70C0"/>
                </a:solidFill>
              </a:rPr>
              <a:t>QUI’ SI IMPARA A GESTIRE L’EQUIPAGGIO; COME ASSEGNARE I RUOLI, MA SOPRATTUTTO COSA FARE E COSA NON FARE PER LA RIUSCITA  DELL’ASPETTO ORGAANIZZATIVO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103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			     METEO 4</a:t>
            </a: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    domenica 19 FEBBRAIO ore 15-18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STRUMENTI E SICUREZZA  (DA RIFARE )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SINERGIA TRA STRUMENTAZIONE DI BORDO E LA SICUREZZA IN MARE CON ACCENNI PIU’ TECNICI PER ACCRESCERE L’ENTUSIASMO DAVANTI ALLE NOZIONI TECNICHE!!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7743" y="373055"/>
            <a:ext cx="10515600" cy="1325563"/>
          </a:xfrm>
        </p:spPr>
        <p:txBody>
          <a:bodyPr/>
          <a:lstStyle/>
          <a:p>
            <a:r>
              <a:rPr lang="it-IT" dirty="0" smtClean="0"/>
              <a:t>	         </a:t>
            </a: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VELEGGIATA </a:t>
            </a:r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MADONNA GRECA</a:t>
            </a:r>
            <a:b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7743" y="1812746"/>
            <a:ext cx="10515600" cy="4351338"/>
          </a:xfrm>
        </p:spPr>
        <p:txBody>
          <a:bodyPr/>
          <a:lstStyle/>
          <a:p>
            <a:pPr marL="3657600" lvl="8" indent="0">
              <a:buNone/>
            </a:pPr>
            <a:r>
              <a:rPr lang="it-IT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Domenica  16 aprile</a:t>
            </a:r>
          </a:p>
          <a:p>
            <a:endParaRPr lang="it-IT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VELEGGIATA </a:t>
            </a:r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MADONNA </a:t>
            </a: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GRECA :</a:t>
            </a:r>
          </a:p>
          <a:p>
            <a:pPr marL="0" indent="0">
              <a:buNone/>
            </a:pP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it-IT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215078" y="3890665"/>
            <a:ext cx="97618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Marina di Ravenna - Darsena di citta e ritorno</a:t>
            </a:r>
            <a:endParaRPr lang="it-IT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1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 </a:t>
            </a:r>
            <a:br>
              <a:rPr lang="it-IT" dirty="0" smtClean="0"/>
            </a:br>
            <a:r>
              <a:rPr lang="it-IT" sz="3200" b="1" i="1" u="sng" dirty="0" smtClean="0">
                <a:solidFill>
                  <a:srgbClr val="FF0000"/>
                </a:solidFill>
              </a:rPr>
              <a:t>22-23 aprile</a:t>
            </a:r>
            <a:endParaRPr lang="it-IT" sz="3200" b="1" i="1" u="sng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194048"/>
            <a:ext cx="10515600" cy="4528724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248275" algn="l"/>
              </a:tabLst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248275" algn="l"/>
              </a:tabLst>
            </a:pPr>
            <a:endParaRPr lang="it-IT" altLang="it-IT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248275" algn="l"/>
              </a:tabLst>
            </a:pPr>
            <a:endParaRPr lang="it-IT" altLang="it-IT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248275" algn="l"/>
              </a:tabLst>
            </a:pPr>
            <a:r>
              <a:rPr lang="it-IT" altLang="it-IT" sz="3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it-IT" altLang="it-IT" sz="3100" dirty="0">
                <a:latin typeface="Arial" panose="020B0604020202020204" pitchFamily="34" charset="0"/>
                <a:ea typeface="Times New Roman" panose="02020603050405020304" pitchFamily="18" charset="0"/>
              </a:rPr>
              <a:t>corso vero e proprio che riteniamo il più importante in ordine è considerato sulla motorizzazione e verrà tenuto i giorni </a:t>
            </a:r>
            <a:r>
              <a:rPr lang="it-IT" altLang="it-IT" sz="3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22-23 aprile.</a:t>
            </a:r>
            <a:endParaRPr lang="it-IT" altLang="it-IT" sz="31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248275" algn="l"/>
              </a:tabLst>
            </a:pPr>
            <a:r>
              <a:rPr lang="it-IT" altLang="it-IT" sz="3100" dirty="0">
                <a:latin typeface="Arial" panose="020B0604020202020204" pitchFamily="34" charset="0"/>
                <a:ea typeface="Times New Roman" panose="02020603050405020304" pitchFamily="18" charset="0"/>
              </a:rPr>
              <a:t>Data la complessità degli argomenti e la professionalità del docente non intendiamo iscrivere oltre 12 CORSISTI  per dare modo a tutti i partecipanti di poter mettere mano ai motori visto che la parte pratica si svolge con i corsisti intorno ai motori.</a:t>
            </a:r>
            <a:endParaRPr lang="it-IT" altLang="it-IT" sz="31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248275" algn="l"/>
              </a:tabLst>
            </a:pPr>
            <a:r>
              <a:rPr lang="it-IT" altLang="it-IT" sz="3100" dirty="0">
                <a:latin typeface="Arial" panose="020B0604020202020204" pitchFamily="34" charset="0"/>
                <a:ea typeface="Times New Roman" panose="02020603050405020304" pitchFamily="18" charset="0"/>
              </a:rPr>
              <a:t>Costo del corso € 70,00 eventuale pranzo di lavoro € 15,00</a:t>
            </a:r>
            <a:endParaRPr lang="it-IT" altLang="it-IT" sz="31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248275" algn="l"/>
              </a:tabLst>
            </a:pPr>
            <a:r>
              <a:rPr lang="it-IT" altLang="it-IT" sz="3100" dirty="0">
                <a:latin typeface="Arial" panose="020B0604020202020204" pitchFamily="34" charset="0"/>
                <a:ea typeface="Times New Roman" panose="02020603050405020304" pitchFamily="18" charset="0"/>
              </a:rPr>
              <a:t>L’iscrizione deve pervenire il più presto possibile e sarà </a:t>
            </a:r>
            <a:r>
              <a:rPr lang="it-IT" altLang="it-IT" sz="3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accettata a mezzo e-mail </a:t>
            </a:r>
            <a:r>
              <a:rPr lang="it-IT" altLang="it-IT" sz="3100" dirty="0" smtClean="0"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ravenna@leganavale.it</a:t>
            </a:r>
            <a:r>
              <a:rPr lang="it-IT" altLang="it-IT" sz="3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fino </a:t>
            </a:r>
            <a:r>
              <a:rPr lang="it-IT" altLang="it-IT" sz="3100" dirty="0">
                <a:latin typeface="Arial" panose="020B0604020202020204" pitchFamily="34" charset="0"/>
                <a:ea typeface="Times New Roman" panose="02020603050405020304" pitchFamily="18" charset="0"/>
              </a:rPr>
              <a:t>a esaurimento </a:t>
            </a:r>
            <a:r>
              <a:rPr lang="it-IT" altLang="it-IT" sz="3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posti.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248275" algn="l"/>
              </a:tabLst>
            </a:pPr>
            <a:endParaRPr lang="it-IT" altLang="it-IT" sz="31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248275" algn="l"/>
              </a:tabLst>
            </a:pPr>
            <a:r>
              <a:rPr lang="it-IT" altLang="it-IT" sz="3100" dirty="0">
                <a:latin typeface="Arial" panose="020B0604020202020204" pitchFamily="34" charset="0"/>
                <a:ea typeface="Times New Roman" panose="02020603050405020304" pitchFamily="18" charset="0"/>
              </a:rPr>
              <a:t>Per informazioni  </a:t>
            </a:r>
            <a:r>
              <a:rPr lang="it-IT" altLang="it-IT" sz="3100" dirty="0" err="1">
                <a:latin typeface="Arial" panose="020B0604020202020204" pitchFamily="34" charset="0"/>
                <a:ea typeface="Times New Roman" panose="02020603050405020304" pitchFamily="18" charset="0"/>
              </a:rPr>
              <a:t>cell</a:t>
            </a:r>
            <a:r>
              <a:rPr lang="it-IT" altLang="it-IT" sz="3100" dirty="0">
                <a:latin typeface="Arial" panose="020B0604020202020204" pitchFamily="34" charset="0"/>
                <a:ea typeface="Times New Roman" panose="02020603050405020304" pitchFamily="18" charset="0"/>
              </a:rPr>
              <a:t>. 3482713140.</a:t>
            </a:r>
            <a:endParaRPr lang="it-IT" altLang="it-IT" sz="3100" dirty="0">
              <a:latin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1033" name="Immagine 17" descr="Volvo Penta Motore usato in Italia | vedi tutte i 82 prezzi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93" y="1584448"/>
            <a:ext cx="2362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Immagine 16" descr="Motore entrobordo barca a vela: come gestire problemi comu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75" y="1570161"/>
            <a:ext cx="18097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49263" y="167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	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2924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76985" y="42338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49263" y="771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76985" y="520115"/>
            <a:ext cx="115250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F5496"/>
                </a:solidFill>
                <a:effectLst/>
                <a:latin typeface="Wide Latin" panose="020A0A07050505020404" pitchFamily="18" charset="0"/>
                <a:ea typeface="Times New Roman" panose="02020603050405020304" pitchFamily="18" charset="0"/>
              </a:rPr>
              <a:t>CORSO</a:t>
            </a:r>
            <a:r>
              <a:rPr kumimoji="0" lang="it-IT" altLang="it-IT" b="0" i="0" u="none" strike="noStrike" cap="none" normalizeH="0" dirty="0" smtClean="0">
                <a:ln>
                  <a:noFill/>
                </a:ln>
                <a:solidFill>
                  <a:srgbClr val="2F5496"/>
                </a:solidFill>
                <a:effectLst/>
                <a:latin typeface="Wide Latin" panose="020A0A07050505020404" pitchFamily="18" charset="0"/>
                <a:ea typeface="Times New Roman" panose="02020603050405020304" pitchFamily="18" charset="0"/>
              </a:rPr>
              <a:t> ASSISTENZA E MANUTENZIONE MOTORE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39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9063"/>
            <a:ext cx="10515600" cy="1325563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   FESTEGGIAMENTI </a:t>
            </a:r>
            <a: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SUI TERRAZZI</a:t>
            </a:r>
            <a:b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  </a:t>
            </a:r>
            <a:r>
              <a:rPr lang="it-I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 serate sui terrazzi in allegria e musica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71078"/>
            <a:ext cx="10515600" cy="4351338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it-IT" dirty="0" smtClean="0"/>
              <a:t>	</a:t>
            </a:r>
          </a:p>
          <a:p>
            <a:pPr marL="0" indent="0">
              <a:buNone/>
            </a:pPr>
            <a:r>
              <a:rPr lang="it-IT" dirty="0" smtClean="0"/>
              <a:t>				13      MAGGIO sabato</a:t>
            </a:r>
          </a:p>
          <a:p>
            <a:pPr marL="0" indent="0">
              <a:buNone/>
            </a:pPr>
            <a:r>
              <a:rPr lang="it-IT" dirty="0" smtClean="0"/>
              <a:t>				20      MAGGIO sabato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</a:p>
          <a:p>
            <a:pPr marL="4171950" lvl="8" indent="-514350">
              <a:buAutoNum type="arabicPlain" startAt="3"/>
            </a:pPr>
            <a:endParaRPr lang="it-IT" sz="2800" dirty="0">
              <a:solidFill>
                <a:srgbClr val="FF0000"/>
              </a:solidFill>
            </a:endParaRPr>
          </a:p>
          <a:p>
            <a:pPr marL="3657600" lvl="8" indent="0"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3     GIUGNO  sabato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				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	</a:t>
            </a:r>
            <a:r>
              <a:rPr lang="it-IT" dirty="0" smtClean="0">
                <a:solidFill>
                  <a:srgbClr val="FF0000"/>
                </a:solidFill>
              </a:rPr>
              <a:t>			9    LUGLIO domenica</a:t>
            </a:r>
          </a:p>
          <a:p>
            <a:pPr marL="0" indent="0">
              <a:buNone/>
            </a:pPr>
            <a:endParaRPr lang="it-IT" dirty="0" smtClean="0"/>
          </a:p>
          <a:p>
            <a:pPr marL="514350" indent="-514350">
              <a:buAutoNum type="arabicPlain" startAt="6"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708438" y="5793369"/>
            <a:ext cx="67751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PRELUDIO</a:t>
            </a:r>
            <a:r>
              <a:rPr lang="it-IT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1F82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AL RE</a:t>
            </a:r>
            <a:r>
              <a:rPr lang="it-IT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DENTORE</a:t>
            </a:r>
            <a:endParaRPr lang="it-IT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44042" y="3960097"/>
            <a:ext cx="6103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MANRICO CENA A BASE DI TIGELLE</a:t>
            </a:r>
            <a:endParaRPr lang="it-IT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2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319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Castellar</vt:lpstr>
      <vt:lpstr>Times New Roman</vt:lpstr>
      <vt:lpstr>Wide Latin</vt:lpstr>
      <vt:lpstr>Tema di Office</vt:lpstr>
      <vt:lpstr>LEGA NAVALE SEZIONE DI RAVENNA</vt:lpstr>
      <vt:lpstr>Presentazione standard di PowerPoint</vt:lpstr>
      <vt:lpstr>        METEO 1   sabato 11 FEBBRAIO ore 14-17</vt:lpstr>
      <vt:lpstr>         METEO 2    domenica 12 FEBBRAIO  ore 15-18</vt:lpstr>
      <vt:lpstr>    METEO 3   sabato 18 FEBBRAIO ore 14-17  </vt:lpstr>
      <vt:lpstr>         METEO 4      domenica 19 FEBBRAIO ore 15-18</vt:lpstr>
      <vt:lpstr>          VELEGGIATA MADONNA GRECA </vt:lpstr>
      <vt:lpstr>   22-23 aprile</vt:lpstr>
      <vt:lpstr>    FESTEGGIAMENTI SUI TERRAZZI    le serate sui terrazzi in allegria e musica</vt:lpstr>
      <vt:lpstr>  VELEGGIATA DEL CANDIANO           6-7 MAGGIO</vt:lpstr>
      <vt:lpstr>VELEGGIATA ADRIATICA DELLE SEZIONI LNI     1-7 LUGLIO</vt:lpstr>
      <vt:lpstr>VELEGGIATE</vt:lpstr>
      <vt:lpstr>  VELEGGIATA VENEZIA CROAZIA           16-26 LUGLIO</vt:lpstr>
      <vt:lpstr>     HOUS BOATS  CANAL DU MIDI – FRANCIA     26 AGOSTO  2 SETTEMBRE</vt:lpstr>
      <vt:lpstr> 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46</cp:revision>
  <cp:lastPrinted>2023-01-01T19:35:38Z</cp:lastPrinted>
  <dcterms:created xsi:type="dcterms:W3CDTF">2022-12-13T10:58:52Z</dcterms:created>
  <dcterms:modified xsi:type="dcterms:W3CDTF">2023-01-06T13:17:59Z</dcterms:modified>
</cp:coreProperties>
</file>